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pen Sans Bold" charset="1" panose="020B0806030504020204"/>
      <p:regular r:id="rId23"/>
    </p:embeddedFont>
    <p:embeddedFont>
      <p:font typeface="Garet" charset="1" panose="00000000000000000000"/>
      <p:regular r:id="rId24"/>
    </p:embeddedFont>
    <p:embeddedFont>
      <p:font typeface="Playlist Script" charset="1" panose="00000000000000000000"/>
      <p:regular r:id="rId25"/>
    </p:embeddedFont>
    <p:embeddedFont>
      <p:font typeface="Horizon" charset="1" panose="02000500000000000000"/>
      <p:regular r:id="rId26"/>
    </p:embeddedFont>
    <p:embeddedFont>
      <p:font typeface="Petrona" charset="1" panose="02000503020000020003"/>
      <p:regular r:id="rId30"/>
    </p:embeddedFont>
    <p:embeddedFont>
      <p:font typeface="Inter" charset="1" panose="020B05020300000000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notesSlides/notesSlide2.xml" Type="http://schemas.openxmlformats.org/officeDocument/2006/relationships/notesSlide"/><Relationship Id="rId33" Target="notesSlides/notesSlide3.xml" Type="http://schemas.openxmlformats.org/officeDocument/2006/relationships/notesSlide"/><Relationship Id="rId34" Target="notesSlides/notesSlide4.xml" Type="http://schemas.openxmlformats.org/officeDocument/2006/relationships/notesSlide"/><Relationship Id="rId35" Target="notesSlides/notesSlide5.xml" Type="http://schemas.openxmlformats.org/officeDocument/2006/relationships/notesSlide"/><Relationship Id="rId36" Target="notesSlides/notesSlide6.xml" Type="http://schemas.openxmlformats.org/officeDocument/2006/relationships/notesSlide"/><Relationship Id="rId37" Target="notesSlides/notesSlide7.xml" Type="http://schemas.openxmlformats.org/officeDocument/2006/relationships/notesSlide"/><Relationship Id="rId38" Target="notesSlides/notesSlide8.xml" Type="http://schemas.openxmlformats.org/officeDocument/2006/relationships/notesSlide"/><Relationship Id="rId39" Target="notesSlides/notesSlide9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0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6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6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6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https://youtu.be/4JuEebaOUIk" TargetMode="External" Type="http://schemas.openxmlformats.org/officeDocument/2006/relationships/hyperlink"/><Relationship Id="rId7" Target="https://youtu.be/4JuEebaOUIk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6.pn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E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41309" y="0"/>
            <a:ext cx="5746691" cy="1711780"/>
          </a:xfrm>
          <a:custGeom>
            <a:avLst/>
            <a:gdLst/>
            <a:ahLst/>
            <a:cxnLst/>
            <a:rect r="r" b="b" t="t" l="l"/>
            <a:pathLst>
              <a:path h="1711780" w="5746691">
                <a:moveTo>
                  <a:pt x="0" y="0"/>
                </a:moveTo>
                <a:lnTo>
                  <a:pt x="5746691" y="0"/>
                </a:lnTo>
                <a:lnTo>
                  <a:pt x="5746691" y="1711780"/>
                </a:lnTo>
                <a:lnTo>
                  <a:pt x="0" y="171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9140" y="7832650"/>
            <a:ext cx="146054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Sistemas Organizacionales y Gerenciales 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141906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Business Analytics y la Toma de Decisiones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303" y="8745251"/>
            <a:ext cx="698137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Escuela de Ingenieria de Ciencias Y Sistemas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210675"/>
            <a:ext cx="35252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Facultad de Ingenieria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585325"/>
            <a:ext cx="64079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Universidad de San Carlos de Guatemala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3320057"/>
            <a:ext cx="9445526" cy="1860649"/>
            <a:chOff x="0" y="0"/>
            <a:chExt cx="12594035" cy="2480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480865"/>
            </a:xfrm>
            <a:custGeom>
              <a:avLst/>
              <a:gdLst/>
              <a:ahLst/>
              <a:cxnLst/>
              <a:rect r="r" b="b" t="t" l="l"/>
              <a:pathLst>
                <a:path h="248086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480865"/>
                  </a:lnTo>
                  <a:lnTo>
                    <a:pt x="0" y="24808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594035" cy="2528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Concepto de Gestión del Conocimiento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50237" y="5605909"/>
            <a:ext cx="9445526" cy="1360885"/>
            <a:chOff x="0" y="0"/>
            <a:chExt cx="12594035" cy="18145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1814513"/>
            </a:xfrm>
            <a:custGeom>
              <a:avLst/>
              <a:gdLst/>
              <a:ahLst/>
              <a:cxnLst/>
              <a:rect r="r" b="b" t="t" l="l"/>
              <a:pathLst>
                <a:path h="181451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2594035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Se trata de capturar, compartir y aprovechar el conocimiento organizacional. Facilita innovación y mejora las decisiones estratégicas.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1541710"/>
            <a:ext cx="13785949" cy="930325"/>
            <a:chOff x="0" y="0"/>
            <a:chExt cx="18381265" cy="12404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381266" cy="1240433"/>
            </a:xfrm>
            <a:custGeom>
              <a:avLst/>
              <a:gdLst/>
              <a:ahLst/>
              <a:cxnLst/>
              <a:rect r="r" b="b" t="t" l="l"/>
              <a:pathLst>
                <a:path h="1240433" w="18381266">
                  <a:moveTo>
                    <a:pt x="0" y="0"/>
                  </a:moveTo>
                  <a:lnTo>
                    <a:pt x="18381266" y="0"/>
                  </a:lnTo>
                  <a:lnTo>
                    <a:pt x="18381266" y="1240433"/>
                  </a:lnTo>
                  <a:lnTo>
                    <a:pt x="0" y="1240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8381265" cy="12880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Estrategias de Gestión del Conocimiento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83060" y="5120879"/>
            <a:ext cx="4340721" cy="465088"/>
            <a:chOff x="0" y="0"/>
            <a:chExt cx="5787628" cy="6201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7629" cy="620117"/>
            </a:xfrm>
            <a:custGeom>
              <a:avLst/>
              <a:gdLst/>
              <a:ahLst/>
              <a:cxnLst/>
              <a:rect r="r" b="b" t="t" l="l"/>
              <a:pathLst>
                <a:path h="620117" w="5787629">
                  <a:moveTo>
                    <a:pt x="0" y="0"/>
                  </a:moveTo>
                  <a:lnTo>
                    <a:pt x="5787629" y="0"/>
                  </a:lnTo>
                  <a:lnTo>
                    <a:pt x="5787629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5787628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Comunidades de práctica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5756076"/>
            <a:ext cx="4731544" cy="907256"/>
            <a:chOff x="0" y="0"/>
            <a:chExt cx="6308725" cy="12096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08725" cy="1209675"/>
            </a:xfrm>
            <a:custGeom>
              <a:avLst/>
              <a:gdLst/>
              <a:ahLst/>
              <a:cxnLst/>
              <a:rect r="r" b="b" t="t" l="l"/>
              <a:pathLst>
                <a:path h="1209675" w="6308725">
                  <a:moveTo>
                    <a:pt x="0" y="0"/>
                  </a:moveTo>
                  <a:lnTo>
                    <a:pt x="6308725" y="0"/>
                  </a:lnTo>
                  <a:lnTo>
                    <a:pt x="630872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630872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Grupos para compartir experiencias y aprendizajes.</a:t>
              </a:r>
            </a:p>
          </p:txBody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6290816" y="3039070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964264" y="5283548"/>
            <a:ext cx="424160" cy="530275"/>
            <a:chOff x="0" y="0"/>
            <a:chExt cx="565547" cy="7070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42875"/>
              <a:ext cx="565547" cy="8499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422237" y="3588098"/>
            <a:ext cx="4009727" cy="465087"/>
            <a:chOff x="0" y="0"/>
            <a:chExt cx="5346303" cy="6201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46304" cy="620117"/>
            </a:xfrm>
            <a:custGeom>
              <a:avLst/>
              <a:gdLst/>
              <a:ahLst/>
              <a:cxnLst/>
              <a:rect r="r" b="b" t="t" l="l"/>
              <a:pathLst>
                <a:path h="620117" w="5346304">
                  <a:moveTo>
                    <a:pt x="0" y="0"/>
                  </a:moveTo>
                  <a:lnTo>
                    <a:pt x="5346304" y="0"/>
                  </a:lnTo>
                  <a:lnTo>
                    <a:pt x="5346304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5346303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Sistemas documentales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422237" y="4223296"/>
            <a:ext cx="4873526" cy="907256"/>
            <a:chOff x="0" y="0"/>
            <a:chExt cx="6498035" cy="12096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498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6498035">
                  <a:moveTo>
                    <a:pt x="0" y="0"/>
                  </a:moveTo>
                  <a:lnTo>
                    <a:pt x="6498035" y="0"/>
                  </a:lnTo>
                  <a:lnTo>
                    <a:pt x="6498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6498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Herramientas para almacenar y gestionar conocimiento.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6290816" y="3039070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0212884" y="4094709"/>
            <a:ext cx="424160" cy="530275"/>
            <a:chOff x="0" y="0"/>
            <a:chExt cx="565547" cy="70703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42875"/>
              <a:ext cx="565547" cy="8499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2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422237" y="6653807"/>
            <a:ext cx="3855393" cy="465088"/>
            <a:chOff x="0" y="0"/>
            <a:chExt cx="5140523" cy="62011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140523" cy="620117"/>
            </a:xfrm>
            <a:custGeom>
              <a:avLst/>
              <a:gdLst/>
              <a:ahLst/>
              <a:cxnLst/>
              <a:rect r="r" b="b" t="t" l="l"/>
              <a:pathLst>
                <a:path h="620117" w="5140523">
                  <a:moveTo>
                    <a:pt x="0" y="0"/>
                  </a:moveTo>
                  <a:lnTo>
                    <a:pt x="5140523" y="0"/>
                  </a:lnTo>
                  <a:lnTo>
                    <a:pt x="5140523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5140523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Capacitación continua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422237" y="7289006"/>
            <a:ext cx="4873526" cy="907256"/>
            <a:chOff x="0" y="0"/>
            <a:chExt cx="6498035" cy="120967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498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6498035">
                  <a:moveTo>
                    <a:pt x="0" y="0"/>
                  </a:moveTo>
                  <a:lnTo>
                    <a:pt x="6498035" y="0"/>
                  </a:lnTo>
                  <a:lnTo>
                    <a:pt x="6498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85725"/>
              <a:ext cx="6498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Fomentar cultura de aprendizaje permanente.</a:t>
              </a:r>
            </a:p>
          </p:txBody>
        </p:sp>
      </p:grpSp>
      <p:sp>
        <p:nvSpPr>
          <p:cNvPr name="Freeform 34" id="34" descr="preencoded.png"/>
          <p:cNvSpPr/>
          <p:nvPr/>
        </p:nvSpPr>
        <p:spPr>
          <a:xfrm flipH="false" flipV="false" rot="0">
            <a:off x="6290816" y="3039070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9618166" y="7502426"/>
            <a:ext cx="424160" cy="530275"/>
            <a:chOff x="0" y="0"/>
            <a:chExt cx="565547" cy="70703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42875"/>
              <a:ext cx="565547" cy="8499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1244650"/>
            <a:ext cx="9445526" cy="1860649"/>
            <a:chOff x="0" y="0"/>
            <a:chExt cx="12594035" cy="2480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480865"/>
            </a:xfrm>
            <a:custGeom>
              <a:avLst/>
              <a:gdLst/>
              <a:ahLst/>
              <a:cxnLst/>
              <a:rect r="r" b="b" t="t" l="l"/>
              <a:pathLst>
                <a:path h="248086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480865"/>
                  </a:lnTo>
                  <a:lnTo>
                    <a:pt x="0" y="24808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594035" cy="2528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Tendencias Futuras en Business Analytics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7850237" y="3530501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5" r="0" b="-55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93028" y="3814019"/>
            <a:ext cx="3864025" cy="465087"/>
            <a:chOff x="0" y="0"/>
            <a:chExt cx="5152033" cy="6201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52033" cy="620117"/>
            </a:xfrm>
            <a:custGeom>
              <a:avLst/>
              <a:gdLst/>
              <a:ahLst/>
              <a:cxnLst/>
              <a:rect r="r" b="b" t="t" l="l"/>
              <a:pathLst>
                <a:path h="620117" w="5152033">
                  <a:moveTo>
                    <a:pt x="0" y="0"/>
                  </a:moveTo>
                  <a:lnTo>
                    <a:pt x="5152033" y="0"/>
                  </a:lnTo>
                  <a:lnTo>
                    <a:pt x="5152033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5152033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IA y Machine Learning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93028" y="4449216"/>
            <a:ext cx="7602736" cy="453629"/>
            <a:chOff x="0" y="0"/>
            <a:chExt cx="10136982" cy="6048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Análisis predictivo avanzado y automatización.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7850237" y="5231606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5" r="0" b="-55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693028" y="5515124"/>
            <a:ext cx="3721299" cy="465088"/>
            <a:chOff x="0" y="0"/>
            <a:chExt cx="4961732" cy="6201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Analítica aumentada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693028" y="6150322"/>
            <a:ext cx="7602736" cy="453629"/>
            <a:chOff x="0" y="0"/>
            <a:chExt cx="10136982" cy="6048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Facilita storytelling para mejor comprensión.</a:t>
              </a:r>
            </a:p>
          </p:txBody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7850237" y="6932711"/>
            <a:ext cx="1417588" cy="2109490"/>
          </a:xfrm>
          <a:custGeom>
            <a:avLst/>
            <a:gdLst/>
            <a:ahLst/>
            <a:cxnLst/>
            <a:rect r="r" b="b" t="t" l="l"/>
            <a:pathLst>
              <a:path h="2109490" w="1417588">
                <a:moveTo>
                  <a:pt x="0" y="0"/>
                </a:moveTo>
                <a:lnTo>
                  <a:pt x="1417588" y="0"/>
                </a:lnTo>
                <a:lnTo>
                  <a:pt x="1417588" y="2109490"/>
                </a:lnTo>
                <a:lnTo>
                  <a:pt x="0" y="21094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3" t="0" r="-163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9693028" y="7216229"/>
            <a:ext cx="3721299" cy="465088"/>
            <a:chOff x="0" y="0"/>
            <a:chExt cx="4961732" cy="62011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Datos en tiempo real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693028" y="7851427"/>
            <a:ext cx="7602736" cy="907256"/>
            <a:chOff x="0" y="0"/>
            <a:chExt cx="10136982" cy="12096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136982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10136982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Toma rápida de decisiones basadas en eventos instantáneos.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2071539"/>
            <a:ext cx="9445526" cy="1860649"/>
            <a:chOff x="0" y="0"/>
            <a:chExt cx="12594035" cy="2480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480865"/>
            </a:xfrm>
            <a:custGeom>
              <a:avLst/>
              <a:gdLst/>
              <a:ahLst/>
              <a:cxnLst/>
              <a:rect r="r" b="b" t="t" l="l"/>
              <a:pathLst>
                <a:path h="248086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480865"/>
                  </a:lnTo>
                  <a:lnTo>
                    <a:pt x="0" y="24808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594035" cy="2528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Conclusiones y Recomendaciones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5475" y="4352628"/>
            <a:ext cx="647402" cy="647402"/>
            <a:chOff x="0" y="0"/>
            <a:chExt cx="863203" cy="863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771632" y="4454724"/>
            <a:ext cx="3624262" cy="930176"/>
            <a:chOff x="0" y="0"/>
            <a:chExt cx="4832350" cy="12402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32350" cy="1240235"/>
            </a:xfrm>
            <a:custGeom>
              <a:avLst/>
              <a:gdLst/>
              <a:ahLst/>
              <a:cxnLst/>
              <a:rect r="r" b="b" t="t" l="l"/>
              <a:pathLst>
                <a:path h="1240235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240235"/>
                  </a:lnTo>
                  <a:lnTo>
                    <a:pt x="0" y="12402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832350" cy="12688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Business Analytics, decisivo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71632" y="5555010"/>
            <a:ext cx="3624262" cy="907256"/>
            <a:chOff x="0" y="0"/>
            <a:chExt cx="4832350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32350" cy="1209675"/>
            </a:xfrm>
            <a:custGeom>
              <a:avLst/>
              <a:gdLst/>
              <a:ahLst/>
              <a:cxnLst/>
              <a:rect r="r" b="b" t="t" l="l"/>
              <a:pathLst>
                <a:path h="1209675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483235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Clave para competitividad y éxito sostenible.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45491" y="4352628"/>
            <a:ext cx="647402" cy="647402"/>
            <a:chOff x="0" y="0"/>
            <a:chExt cx="863203" cy="8632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671649" y="4454724"/>
            <a:ext cx="3624262" cy="465088"/>
            <a:chOff x="0" y="0"/>
            <a:chExt cx="4832350" cy="6201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32350" cy="620117"/>
            </a:xfrm>
            <a:custGeom>
              <a:avLst/>
              <a:gdLst/>
              <a:ahLst/>
              <a:cxnLst/>
              <a:rect r="r" b="b" t="t" l="l"/>
              <a:pathLst>
                <a:path h="620117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832350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Integración y gestión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671649" y="5089921"/>
            <a:ext cx="3624262" cy="1360885"/>
            <a:chOff x="0" y="0"/>
            <a:chExt cx="4832350" cy="181451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32350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4832350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Fundamentales para maximizar el valor de datos.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845475" y="7024539"/>
            <a:ext cx="647402" cy="647403"/>
            <a:chOff x="0" y="0"/>
            <a:chExt cx="863203" cy="8632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8771632" y="7126635"/>
            <a:ext cx="5061198" cy="465088"/>
            <a:chOff x="0" y="0"/>
            <a:chExt cx="6748263" cy="62011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748263" cy="620117"/>
            </a:xfrm>
            <a:custGeom>
              <a:avLst/>
              <a:gdLst/>
              <a:ahLst/>
              <a:cxnLst/>
              <a:rect r="r" b="b" t="t" l="l"/>
              <a:pathLst>
                <a:path h="620117" w="6748263">
                  <a:moveTo>
                    <a:pt x="0" y="0"/>
                  </a:moveTo>
                  <a:lnTo>
                    <a:pt x="6748263" y="0"/>
                  </a:lnTo>
                  <a:lnTo>
                    <a:pt x="6748263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6748263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Invertir en analítica avanzada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771632" y="7761834"/>
            <a:ext cx="8524131" cy="453629"/>
            <a:chOff x="0" y="0"/>
            <a:chExt cx="11365508" cy="6048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Para anticipar cambios y liderar mercados.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5E4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7390" y="1000125"/>
            <a:ext cx="13503315" cy="2052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69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CONCEPTOS CLAVE APRENDIDOS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60694" y="3860833"/>
            <a:ext cx="13506718" cy="495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Business Analytics: Apoya decisiones basadas en datos reales y análisis predictivo.</a:t>
            </a:r>
          </a:p>
          <a:p>
            <a:pPr algn="l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Integración con SI: BA se conecta con sistemas para extraer y analizar información útil.</a:t>
            </a:r>
          </a:p>
          <a:p>
            <a:pPr algn="l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Gestión del conocimiento: Captura, organiza y comparte el saber dentro de la organización.</a:t>
            </a:r>
          </a:p>
          <a:p>
            <a:pPr algn="l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Estrategias clave: Comunidades de práctica, mentoring, bases de conocimiento.</a:t>
            </a:r>
          </a:p>
          <a:p>
            <a:pPr algn="l">
              <a:lnSpc>
                <a:spcPts val="4412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5E4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01868" y="4593717"/>
            <a:ext cx="13503315" cy="107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69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PERSEVERANCIA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CAD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7390" y="1000125"/>
            <a:ext cx="13503315" cy="107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69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REFERENCIAS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16041" y="4435592"/>
            <a:ext cx="11455919" cy="44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2"/>
              </a:lnSpc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https://www.ibm.com/think/topics/business-analytics#:~:text=Business%20analytics%20involves%20companies%20that,and%20better%20serve%20their%20customers.</a:t>
            </a:r>
          </a:p>
          <a:p>
            <a:pPr algn="ctr">
              <a:lnSpc>
                <a:spcPts val="4412"/>
              </a:lnSpc>
            </a:pPr>
          </a:p>
          <a:p>
            <a:pPr algn="ctr">
              <a:lnSpc>
                <a:spcPts val="4412"/>
              </a:lnSpc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https://www.ibm.com/es-es/topics/knowledge-management</a:t>
            </a:r>
          </a:p>
          <a:p>
            <a:pPr algn="ctr">
              <a:lnSpc>
                <a:spcPts val="4412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D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37795" y="3389104"/>
            <a:ext cx="8658828" cy="2495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43"/>
              </a:lnSpc>
            </a:pPr>
            <a:r>
              <a:rPr lang="en-US" sz="6099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¡GRACIAS POR SU  ATENCIÓN!</a:t>
            </a:r>
          </a:p>
          <a:p>
            <a:pPr algn="just">
              <a:lnSpc>
                <a:spcPts val="6343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414714" y="5958103"/>
            <a:ext cx="6704991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sz="5000" spc="1160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DUDAS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963751" y="1028700"/>
            <a:ext cx="2757268" cy="3770970"/>
          </a:xfrm>
          <a:custGeom>
            <a:avLst/>
            <a:gdLst/>
            <a:ahLst/>
            <a:cxnLst/>
            <a:rect r="r" b="b" t="t" l="l"/>
            <a:pathLst>
              <a:path h="3770970" w="2757268">
                <a:moveTo>
                  <a:pt x="0" y="0"/>
                </a:moveTo>
                <a:lnTo>
                  <a:pt x="2757268" y="0"/>
                </a:lnTo>
                <a:lnTo>
                  <a:pt x="2757268" y="3770970"/>
                </a:lnTo>
                <a:lnTo>
                  <a:pt x="0" y="3770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11098" y="7899735"/>
            <a:ext cx="13465804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2000" spc="464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RECUERDA QUE TENEMOS NUESTRO FORO SEMANAL DONDE PUEDES CONSULTAR CUALQUIER DUDA QUE TE SURJA EN LA SEMANA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E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619" y="4699462"/>
            <a:ext cx="4613551" cy="666407"/>
            <a:chOff x="0" y="0"/>
            <a:chExt cx="1964221" cy="283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1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8654" y="4740441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66989" y="3303305"/>
            <a:ext cx="4115190" cy="1267162"/>
            <a:chOff x="0" y="0"/>
            <a:chExt cx="1083836" cy="3337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83836" cy="333738"/>
            </a:xfrm>
            <a:custGeom>
              <a:avLst/>
              <a:gdLst/>
              <a:ahLst/>
              <a:cxnLst/>
              <a:rect r="r" b="b" t="t" l="l"/>
              <a:pathLst>
                <a:path h="333738" w="1083836">
                  <a:moveTo>
                    <a:pt x="880636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880636" y="333738"/>
                  </a:lnTo>
                  <a:lnTo>
                    <a:pt x="1083836" y="166869"/>
                  </a:lnTo>
                  <a:lnTo>
                    <a:pt x="88063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969536" cy="409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RECORDATORIOS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51754" y="3429735"/>
            <a:ext cx="753892" cy="872928"/>
          </a:xfrm>
          <a:custGeom>
            <a:avLst/>
            <a:gdLst/>
            <a:ahLst/>
            <a:cxnLst/>
            <a:rect r="r" b="b" t="t" l="l"/>
            <a:pathLst>
              <a:path h="872928" w="753892">
                <a:moveTo>
                  <a:pt x="0" y="0"/>
                </a:moveTo>
                <a:lnTo>
                  <a:pt x="753892" y="0"/>
                </a:lnTo>
                <a:lnTo>
                  <a:pt x="753892" y="872927"/>
                </a:lnTo>
                <a:lnTo>
                  <a:pt x="0" y="872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51754" y="-249180"/>
            <a:ext cx="6140237" cy="2980843"/>
            <a:chOff x="0" y="0"/>
            <a:chExt cx="8186982" cy="397445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86783"/>
              <a:ext cx="8186982" cy="298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250"/>
                </a:lnSpc>
              </a:pPr>
              <a:r>
                <a:rPr lang="en-US" sz="15000">
                  <a:solidFill>
                    <a:srgbClr val="000000"/>
                  </a:solidFill>
                  <a:latin typeface="Playlist Script"/>
                  <a:ea typeface="Playlist Script"/>
                  <a:cs typeface="Playlist Script"/>
                  <a:sym typeface="Playlist Script"/>
                </a:rPr>
                <a:t>Agenda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0"/>
              <a:ext cx="8186982" cy="927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3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31715" y="154716"/>
            <a:ext cx="8416862" cy="2844707"/>
            <a:chOff x="0" y="0"/>
            <a:chExt cx="11222483" cy="379294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805268"/>
              <a:ext cx="11222483" cy="298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250"/>
                </a:lnSpc>
              </a:pPr>
              <a:r>
                <a:rPr lang="en-US" sz="15000">
                  <a:solidFill>
                    <a:srgbClr val="000000"/>
                  </a:solidFill>
                  <a:latin typeface="Playlist Script"/>
                  <a:ea typeface="Playlist Script"/>
                  <a:cs typeface="Playlist Script"/>
                  <a:sym typeface="Playlist Script"/>
                </a:rPr>
                <a:t>Recursos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11222483" cy="747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739805" y="3232617"/>
            <a:ext cx="5353646" cy="1267162"/>
            <a:chOff x="0" y="0"/>
            <a:chExt cx="1410014" cy="333738"/>
          </a:xfrm>
        </p:grpSpPr>
        <p:sp>
          <p:nvSpPr>
            <p:cNvPr name="Freeform 17" id="17">
              <a:hlinkClick r:id="rId6" tooltip="https://youtu.be/4JuEebaOUIk"/>
            </p:cNvPr>
            <p:cNvSpPr/>
            <p:nvPr/>
          </p:nvSpPr>
          <p:spPr>
            <a:xfrm flipH="false" flipV="false" rot="0">
              <a:off x="0" y="0"/>
              <a:ext cx="1410014" cy="333738"/>
            </a:xfrm>
            <a:custGeom>
              <a:avLst/>
              <a:gdLst/>
              <a:ahLst/>
              <a:cxnLst/>
              <a:rect r="r" b="b" t="t" l="l"/>
              <a:pathLst>
                <a:path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659"/>
                </a:lnSpc>
              </a:pPr>
              <a:r>
                <a:rPr lang="en-US" sz="4499" spc="130" u="sng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  <a:hlinkClick r:id="rId7" tooltip="https://youtu.be/4JuEebaOUIk"/>
                </a:rPr>
                <a:t>Link del Video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739805" y="5032666"/>
            <a:ext cx="5353646" cy="1267162"/>
            <a:chOff x="0" y="0"/>
            <a:chExt cx="1410014" cy="3337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10014" cy="333738"/>
            </a:xfrm>
            <a:custGeom>
              <a:avLst/>
              <a:gdLst/>
              <a:ahLst/>
              <a:cxnLst/>
              <a:rect r="r" b="b" t="t" l="l"/>
              <a:pathLst>
                <a:path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659"/>
                </a:lnSpc>
              </a:pPr>
              <a:r>
                <a:rPr lang="en-US" sz="4499" spc="13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Link de Quizziz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6619" y="5623280"/>
            <a:ext cx="4613551" cy="666407"/>
            <a:chOff x="0" y="0"/>
            <a:chExt cx="1964221" cy="28372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6619" y="6604853"/>
            <a:ext cx="4613551" cy="666407"/>
            <a:chOff x="0" y="0"/>
            <a:chExt cx="1964221" cy="28372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3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76619" y="7528435"/>
            <a:ext cx="4613551" cy="666407"/>
            <a:chOff x="0" y="0"/>
            <a:chExt cx="1964221" cy="28372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4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76619" y="8591893"/>
            <a:ext cx="4613551" cy="666407"/>
            <a:chOff x="0" y="0"/>
            <a:chExt cx="1964221" cy="28372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5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878654" y="5623280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78654" y="6604853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78654" y="7604635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78654" y="8605540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5"/>
                </a:lnTo>
                <a:lnTo>
                  <a:pt x="0" y="550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B2D4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4889" y="654364"/>
            <a:ext cx="13991174" cy="180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90"/>
              </a:lnSpc>
            </a:pPr>
            <a:r>
              <a:rPr lang="en-US" sz="6098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COMPETENCIA(S) QUE DESARROLLAREMOS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661852"/>
            <a:ext cx="18288000" cy="387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− Capacidad para implementar sistemas de información en la empresa (ERP, SCM, CRM).</a:t>
            </a:r>
          </a:p>
          <a:p>
            <a:pPr algn="ctr">
              <a:lnSpc>
                <a:spcPts val="6160"/>
              </a:lnSpc>
            </a:pPr>
          </a:p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− Habilidad para incorporar TIC de acuerdo con necesidades de cambio organizativo.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3320057"/>
            <a:ext cx="9445526" cy="1899476"/>
            <a:chOff x="0" y="0"/>
            <a:chExt cx="12594035" cy="25326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532634"/>
            </a:xfrm>
            <a:custGeom>
              <a:avLst/>
              <a:gdLst/>
              <a:ahLst/>
              <a:cxnLst/>
              <a:rect r="r" b="b" t="t" l="l"/>
              <a:pathLst>
                <a:path h="2532634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532634"/>
                  </a:lnTo>
                  <a:lnTo>
                    <a:pt x="0" y="25326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594035" cy="258025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Business Analytics y la Toma de Decisiones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5605909"/>
            <a:ext cx="9445526" cy="1360885"/>
            <a:chOff x="0" y="0"/>
            <a:chExt cx="12594035" cy="18145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1814513"/>
            </a:xfrm>
            <a:custGeom>
              <a:avLst/>
              <a:gdLst/>
              <a:ahLst/>
              <a:cxnLst/>
              <a:rect r="r" b="b" t="t" l="l"/>
              <a:pathLst>
                <a:path h="181451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2594035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Business Analytics es clave para competir en mercados dinámicos. Combina datos con análisis para decisiones estratégicas y operativas precisas.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t="0" r="-1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4940945"/>
            <a:ext cx="12974836" cy="930325"/>
            <a:chOff x="0" y="0"/>
            <a:chExt cx="17299782" cy="12404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299781" cy="1240433"/>
            </a:xfrm>
            <a:custGeom>
              <a:avLst/>
              <a:gdLst/>
              <a:ahLst/>
              <a:cxnLst/>
              <a:rect r="r" b="b" t="t" l="l"/>
              <a:pathLst>
                <a:path h="1240433" w="17299781">
                  <a:moveTo>
                    <a:pt x="0" y="0"/>
                  </a:moveTo>
                  <a:lnTo>
                    <a:pt x="17299781" y="0"/>
                  </a:lnTo>
                  <a:lnTo>
                    <a:pt x="17299781" y="1240433"/>
                  </a:lnTo>
                  <a:lnTo>
                    <a:pt x="0" y="1240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7299782" cy="12880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Importancia en la Toma de Decisiones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7475" y="6291709"/>
            <a:ext cx="5254973" cy="2603152"/>
            <a:chOff x="0" y="0"/>
            <a:chExt cx="7006630" cy="34708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993890" cy="3458210"/>
            </a:xfrm>
            <a:custGeom>
              <a:avLst/>
              <a:gdLst/>
              <a:ahLst/>
              <a:cxnLst/>
              <a:rect r="r" b="b" t="t" l="l"/>
              <a:pathLst>
                <a:path h="3458210" w="6993890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6834886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3299460"/>
                  </a:lnTo>
                  <a:cubicBezTo>
                    <a:pt x="6993890" y="3387090"/>
                    <a:pt x="6922643" y="3458210"/>
                    <a:pt x="6834886" y="3458210"/>
                  </a:cubicBezTo>
                  <a:lnTo>
                    <a:pt x="159004" y="3458210"/>
                  </a:lnTo>
                  <a:cubicBezTo>
                    <a:pt x="71247" y="3458210"/>
                    <a:pt x="0" y="3387090"/>
                    <a:pt x="0" y="3299460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06590" cy="3470910"/>
            </a:xfrm>
            <a:custGeom>
              <a:avLst/>
              <a:gdLst/>
              <a:ahLst/>
              <a:cxnLst/>
              <a:rect r="r" b="b" t="t" l="l"/>
              <a:pathLst>
                <a:path h="3470910" w="7006590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3305810"/>
                  </a:lnTo>
                  <a:lnTo>
                    <a:pt x="7000240" y="3305810"/>
                  </a:lnTo>
                  <a:lnTo>
                    <a:pt x="7006590" y="3305810"/>
                  </a:lnTo>
                  <a:cubicBezTo>
                    <a:pt x="7006590" y="3396996"/>
                    <a:pt x="6932549" y="3470910"/>
                    <a:pt x="6841236" y="3470910"/>
                  </a:cubicBezTo>
                  <a:lnTo>
                    <a:pt x="6841236" y="3464560"/>
                  </a:lnTo>
                  <a:lnTo>
                    <a:pt x="6841236" y="3470910"/>
                  </a:lnTo>
                  <a:lnTo>
                    <a:pt x="165354" y="3470910"/>
                  </a:lnTo>
                  <a:lnTo>
                    <a:pt x="165354" y="3464560"/>
                  </a:lnTo>
                  <a:lnTo>
                    <a:pt x="165354" y="3470910"/>
                  </a:lnTo>
                  <a:cubicBezTo>
                    <a:pt x="74041" y="3470910"/>
                    <a:pt x="0" y="3396996"/>
                    <a:pt x="0" y="3305810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305810"/>
                  </a:lnTo>
                  <a:lnTo>
                    <a:pt x="6350" y="3305810"/>
                  </a:lnTo>
                  <a:lnTo>
                    <a:pt x="12700" y="3305810"/>
                  </a:lnTo>
                  <a:cubicBezTo>
                    <a:pt x="12700" y="3390011"/>
                    <a:pt x="81026" y="3458210"/>
                    <a:pt x="165354" y="3458210"/>
                  </a:cubicBezTo>
                  <a:lnTo>
                    <a:pt x="6841236" y="3458210"/>
                  </a:lnTo>
                  <a:cubicBezTo>
                    <a:pt x="6925564" y="3458210"/>
                    <a:pt x="6993890" y="3390011"/>
                    <a:pt x="6993890" y="3305810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236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85280" y="6589514"/>
            <a:ext cx="4659362" cy="930176"/>
            <a:chOff x="0" y="0"/>
            <a:chExt cx="6212483" cy="12402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12483" cy="1240235"/>
            </a:xfrm>
            <a:custGeom>
              <a:avLst/>
              <a:gdLst/>
              <a:ahLst/>
              <a:cxnLst/>
              <a:rect r="r" b="b" t="t" l="l"/>
              <a:pathLst>
                <a:path h="1240235" w="6212483">
                  <a:moveTo>
                    <a:pt x="0" y="0"/>
                  </a:moveTo>
                  <a:lnTo>
                    <a:pt x="6212483" y="0"/>
                  </a:lnTo>
                  <a:lnTo>
                    <a:pt x="6212483" y="1240235"/>
                  </a:lnTo>
                  <a:lnTo>
                    <a:pt x="0" y="12402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6212483" cy="12688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Decisiones basadas en datos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85280" y="7689800"/>
            <a:ext cx="4659362" cy="907256"/>
            <a:chOff x="0" y="0"/>
            <a:chExt cx="6212483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1248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212483">
                  <a:moveTo>
                    <a:pt x="0" y="0"/>
                  </a:moveTo>
                  <a:lnTo>
                    <a:pt x="6212483" y="0"/>
                  </a:lnTo>
                  <a:lnTo>
                    <a:pt x="621248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621248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Evitan la intuición y fundamentan estrategias empresariales.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516440" y="6291709"/>
            <a:ext cx="5254973" cy="2603152"/>
            <a:chOff x="0" y="0"/>
            <a:chExt cx="7006630" cy="34708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6993890" cy="3458210"/>
            </a:xfrm>
            <a:custGeom>
              <a:avLst/>
              <a:gdLst/>
              <a:ahLst/>
              <a:cxnLst/>
              <a:rect r="r" b="b" t="t" l="l"/>
              <a:pathLst>
                <a:path h="3458210" w="6993890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6834886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3299460"/>
                  </a:lnTo>
                  <a:cubicBezTo>
                    <a:pt x="6993890" y="3387090"/>
                    <a:pt x="6922643" y="3458210"/>
                    <a:pt x="6834886" y="3458210"/>
                  </a:cubicBezTo>
                  <a:lnTo>
                    <a:pt x="159004" y="3458210"/>
                  </a:lnTo>
                  <a:cubicBezTo>
                    <a:pt x="71247" y="3458210"/>
                    <a:pt x="0" y="3387090"/>
                    <a:pt x="0" y="3299460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06590" cy="3470910"/>
            </a:xfrm>
            <a:custGeom>
              <a:avLst/>
              <a:gdLst/>
              <a:ahLst/>
              <a:cxnLst/>
              <a:rect r="r" b="b" t="t" l="l"/>
              <a:pathLst>
                <a:path h="3470910" w="7006590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3305810"/>
                  </a:lnTo>
                  <a:lnTo>
                    <a:pt x="7000240" y="3305810"/>
                  </a:lnTo>
                  <a:lnTo>
                    <a:pt x="7006590" y="3305810"/>
                  </a:lnTo>
                  <a:cubicBezTo>
                    <a:pt x="7006590" y="3396996"/>
                    <a:pt x="6932549" y="3470910"/>
                    <a:pt x="6841236" y="3470910"/>
                  </a:cubicBezTo>
                  <a:lnTo>
                    <a:pt x="6841236" y="3464560"/>
                  </a:lnTo>
                  <a:lnTo>
                    <a:pt x="6841236" y="3470910"/>
                  </a:lnTo>
                  <a:lnTo>
                    <a:pt x="165354" y="3470910"/>
                  </a:lnTo>
                  <a:lnTo>
                    <a:pt x="165354" y="3464560"/>
                  </a:lnTo>
                  <a:lnTo>
                    <a:pt x="165354" y="3470910"/>
                  </a:lnTo>
                  <a:cubicBezTo>
                    <a:pt x="74041" y="3470910"/>
                    <a:pt x="0" y="3396996"/>
                    <a:pt x="0" y="3305810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305810"/>
                  </a:lnTo>
                  <a:lnTo>
                    <a:pt x="6350" y="3305810"/>
                  </a:lnTo>
                  <a:lnTo>
                    <a:pt x="12700" y="3305810"/>
                  </a:lnTo>
                  <a:cubicBezTo>
                    <a:pt x="12700" y="3390011"/>
                    <a:pt x="81026" y="3458210"/>
                    <a:pt x="165354" y="3458210"/>
                  </a:cubicBezTo>
                  <a:lnTo>
                    <a:pt x="6841236" y="3458210"/>
                  </a:lnTo>
                  <a:cubicBezTo>
                    <a:pt x="6925564" y="3458210"/>
                    <a:pt x="6993890" y="3390011"/>
                    <a:pt x="6993890" y="3305810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236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814245" y="6589514"/>
            <a:ext cx="4659362" cy="930176"/>
            <a:chOff x="0" y="0"/>
            <a:chExt cx="6212483" cy="124023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212483" cy="1240235"/>
            </a:xfrm>
            <a:custGeom>
              <a:avLst/>
              <a:gdLst/>
              <a:ahLst/>
              <a:cxnLst/>
              <a:rect r="r" b="b" t="t" l="l"/>
              <a:pathLst>
                <a:path h="1240235" w="6212483">
                  <a:moveTo>
                    <a:pt x="0" y="0"/>
                  </a:moveTo>
                  <a:lnTo>
                    <a:pt x="6212483" y="0"/>
                  </a:lnTo>
                  <a:lnTo>
                    <a:pt x="6212483" y="1240235"/>
                  </a:lnTo>
                  <a:lnTo>
                    <a:pt x="0" y="12402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6212483" cy="12688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Identificación de oportunidades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14245" y="7689800"/>
            <a:ext cx="4659362" cy="907256"/>
            <a:chOff x="0" y="0"/>
            <a:chExt cx="6212483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21248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212483">
                  <a:moveTo>
                    <a:pt x="0" y="0"/>
                  </a:moveTo>
                  <a:lnTo>
                    <a:pt x="6212483" y="0"/>
                  </a:lnTo>
                  <a:lnTo>
                    <a:pt x="621248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621248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Detectar áreas de mejora y nuevos mercados.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045404" y="6291709"/>
            <a:ext cx="5254973" cy="2603152"/>
            <a:chOff x="0" y="0"/>
            <a:chExt cx="7006630" cy="347087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6993890" cy="3458210"/>
            </a:xfrm>
            <a:custGeom>
              <a:avLst/>
              <a:gdLst/>
              <a:ahLst/>
              <a:cxnLst/>
              <a:rect r="r" b="b" t="t" l="l"/>
              <a:pathLst>
                <a:path h="3458210" w="6993890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6834886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3299460"/>
                  </a:lnTo>
                  <a:cubicBezTo>
                    <a:pt x="6993890" y="3387090"/>
                    <a:pt x="6922643" y="3458210"/>
                    <a:pt x="6834886" y="3458210"/>
                  </a:cubicBezTo>
                  <a:lnTo>
                    <a:pt x="159004" y="3458210"/>
                  </a:lnTo>
                  <a:cubicBezTo>
                    <a:pt x="71247" y="3458210"/>
                    <a:pt x="0" y="3387090"/>
                    <a:pt x="0" y="3299460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006590" cy="3470910"/>
            </a:xfrm>
            <a:custGeom>
              <a:avLst/>
              <a:gdLst/>
              <a:ahLst/>
              <a:cxnLst/>
              <a:rect r="r" b="b" t="t" l="l"/>
              <a:pathLst>
                <a:path h="3470910" w="7006590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3305810"/>
                  </a:lnTo>
                  <a:lnTo>
                    <a:pt x="7000240" y="3305810"/>
                  </a:lnTo>
                  <a:lnTo>
                    <a:pt x="7006590" y="3305810"/>
                  </a:lnTo>
                  <a:cubicBezTo>
                    <a:pt x="7006590" y="3396996"/>
                    <a:pt x="6932549" y="3470910"/>
                    <a:pt x="6841236" y="3470910"/>
                  </a:cubicBezTo>
                  <a:lnTo>
                    <a:pt x="6841236" y="3464560"/>
                  </a:lnTo>
                  <a:lnTo>
                    <a:pt x="6841236" y="3470910"/>
                  </a:lnTo>
                  <a:lnTo>
                    <a:pt x="165354" y="3470910"/>
                  </a:lnTo>
                  <a:lnTo>
                    <a:pt x="165354" y="3464560"/>
                  </a:lnTo>
                  <a:lnTo>
                    <a:pt x="165354" y="3470910"/>
                  </a:lnTo>
                  <a:cubicBezTo>
                    <a:pt x="74041" y="3470910"/>
                    <a:pt x="0" y="3396996"/>
                    <a:pt x="0" y="3305810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305810"/>
                  </a:lnTo>
                  <a:lnTo>
                    <a:pt x="6350" y="3305810"/>
                  </a:lnTo>
                  <a:lnTo>
                    <a:pt x="12700" y="3305810"/>
                  </a:lnTo>
                  <a:cubicBezTo>
                    <a:pt x="12700" y="3390011"/>
                    <a:pt x="81026" y="3458210"/>
                    <a:pt x="165354" y="3458210"/>
                  </a:cubicBezTo>
                  <a:lnTo>
                    <a:pt x="6841236" y="3458210"/>
                  </a:lnTo>
                  <a:cubicBezTo>
                    <a:pt x="6925564" y="3458210"/>
                    <a:pt x="6993890" y="3390011"/>
                    <a:pt x="6993890" y="3305810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236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343210" y="6589514"/>
            <a:ext cx="3721299" cy="465088"/>
            <a:chOff x="0" y="0"/>
            <a:chExt cx="4961732" cy="62011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Reducción de riesgos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343210" y="7224712"/>
            <a:ext cx="4659362" cy="907256"/>
            <a:chOff x="0" y="0"/>
            <a:chExt cx="6212483" cy="12096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21248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212483">
                  <a:moveTo>
                    <a:pt x="0" y="0"/>
                  </a:moveTo>
                  <a:lnTo>
                    <a:pt x="6212483" y="0"/>
                  </a:lnTo>
                  <a:lnTo>
                    <a:pt x="621248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621248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Minimizar errores y optimizar la eficiencia operativa.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3368428"/>
            <a:ext cx="13423552" cy="930325"/>
            <a:chOff x="0" y="0"/>
            <a:chExt cx="17898070" cy="12404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98070" cy="1240433"/>
            </a:xfrm>
            <a:custGeom>
              <a:avLst/>
              <a:gdLst/>
              <a:ahLst/>
              <a:cxnLst/>
              <a:rect r="r" b="b" t="t" l="l"/>
              <a:pathLst>
                <a:path h="1240433" w="17898070">
                  <a:moveTo>
                    <a:pt x="0" y="0"/>
                  </a:moveTo>
                  <a:lnTo>
                    <a:pt x="17898070" y="0"/>
                  </a:lnTo>
                  <a:lnTo>
                    <a:pt x="17898070" y="1240433"/>
                  </a:lnTo>
                  <a:lnTo>
                    <a:pt x="0" y="1240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898070" cy="12880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Rol del Business Analytics en Empresas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5007471"/>
            <a:ext cx="4535686" cy="465088"/>
            <a:chOff x="0" y="0"/>
            <a:chExt cx="6047582" cy="6201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47582" cy="620117"/>
            </a:xfrm>
            <a:custGeom>
              <a:avLst/>
              <a:gdLst/>
              <a:ahLst/>
              <a:cxnLst/>
              <a:rect r="r" b="b" t="t" l="l"/>
              <a:pathLst>
                <a:path h="620117" w="6047582">
                  <a:moveTo>
                    <a:pt x="0" y="0"/>
                  </a:moveTo>
                  <a:lnTo>
                    <a:pt x="6047582" y="0"/>
                  </a:lnTo>
                  <a:lnTo>
                    <a:pt x="604758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6047582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Evaluación del desempeño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5756076"/>
            <a:ext cx="4972645" cy="907256"/>
            <a:chOff x="0" y="0"/>
            <a:chExt cx="6630193" cy="12096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Métricas clave para medir resultados y productividad.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66160" y="5007471"/>
            <a:ext cx="4486870" cy="465088"/>
            <a:chOff x="0" y="0"/>
            <a:chExt cx="5982493" cy="6201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82493" cy="620117"/>
            </a:xfrm>
            <a:custGeom>
              <a:avLst/>
              <a:gdLst/>
              <a:ahLst/>
              <a:cxnLst/>
              <a:rect r="r" b="b" t="t" l="l"/>
              <a:pathLst>
                <a:path h="620117" w="5982493">
                  <a:moveTo>
                    <a:pt x="0" y="0"/>
                  </a:moveTo>
                  <a:lnTo>
                    <a:pt x="5982493" y="0"/>
                  </a:lnTo>
                  <a:lnTo>
                    <a:pt x="5982493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5982493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Pronóstico y planificación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66160" y="5756076"/>
            <a:ext cx="4972645" cy="907256"/>
            <a:chOff x="0" y="0"/>
            <a:chExt cx="6630193" cy="12096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Anticipar tendencias para tomar decisiones informadas.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340084" y="5007471"/>
            <a:ext cx="4354860" cy="465088"/>
            <a:chOff x="0" y="0"/>
            <a:chExt cx="5806480" cy="62011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806480" cy="620117"/>
            </a:xfrm>
            <a:custGeom>
              <a:avLst/>
              <a:gdLst/>
              <a:ahLst/>
              <a:cxnLst/>
              <a:rect r="r" b="b" t="t" l="l"/>
              <a:pathLst>
                <a:path h="620117" w="5806480">
                  <a:moveTo>
                    <a:pt x="0" y="0"/>
                  </a:moveTo>
                  <a:lnTo>
                    <a:pt x="5806480" y="0"/>
                  </a:lnTo>
                  <a:lnTo>
                    <a:pt x="5806480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5806480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Optimización de recursos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340084" y="5756076"/>
            <a:ext cx="4972645" cy="907256"/>
            <a:chOff x="0" y="0"/>
            <a:chExt cx="6630193" cy="12096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Mejorar la gestión interna y procesos empresariales.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1547812"/>
            <a:ext cx="9445526" cy="1860649"/>
            <a:chOff x="0" y="0"/>
            <a:chExt cx="12594035" cy="2480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480865"/>
            </a:xfrm>
            <a:custGeom>
              <a:avLst/>
              <a:gdLst/>
              <a:ahLst/>
              <a:cxnLst/>
              <a:rect r="r" b="b" t="t" l="l"/>
              <a:pathLst>
                <a:path h="248086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480865"/>
                  </a:lnTo>
                  <a:lnTo>
                    <a:pt x="0" y="24808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594035" cy="2528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Ejemplos de Business Analytics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992238" y="3883224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984474" y="4001989"/>
            <a:ext cx="4058096" cy="465087"/>
            <a:chOff x="0" y="0"/>
            <a:chExt cx="5410795" cy="6201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10795" cy="620117"/>
            </a:xfrm>
            <a:custGeom>
              <a:avLst/>
              <a:gdLst/>
              <a:ahLst/>
              <a:cxnLst/>
              <a:rect r="r" b="b" t="t" l="l"/>
              <a:pathLst>
                <a:path h="620117" w="5410795">
                  <a:moveTo>
                    <a:pt x="0" y="0"/>
                  </a:moveTo>
                  <a:lnTo>
                    <a:pt x="5410795" y="0"/>
                  </a:lnTo>
                  <a:lnTo>
                    <a:pt x="5410795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5410795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Proyección de demanda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984474" y="4637186"/>
            <a:ext cx="8453289" cy="453629"/>
            <a:chOff x="0" y="0"/>
            <a:chExt cx="11271052" cy="6048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271052" cy="604838"/>
            </a:xfrm>
            <a:custGeom>
              <a:avLst/>
              <a:gdLst/>
              <a:ahLst/>
              <a:cxnLst/>
              <a:rect r="r" b="b" t="t" l="l"/>
              <a:pathLst>
                <a:path h="604838" w="11271052">
                  <a:moveTo>
                    <a:pt x="0" y="0"/>
                  </a:moveTo>
                  <a:lnTo>
                    <a:pt x="11271052" y="0"/>
                  </a:lnTo>
                  <a:lnTo>
                    <a:pt x="1127105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1271052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Analizar ventas históricas para planificar inventarios.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992238" y="5707410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984474" y="5826175"/>
            <a:ext cx="4333726" cy="465088"/>
            <a:chOff x="0" y="0"/>
            <a:chExt cx="5778302" cy="6201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778302" cy="620117"/>
            </a:xfrm>
            <a:custGeom>
              <a:avLst/>
              <a:gdLst/>
              <a:ahLst/>
              <a:cxnLst/>
              <a:rect r="r" b="b" t="t" l="l"/>
              <a:pathLst>
                <a:path h="620117" w="5778302">
                  <a:moveTo>
                    <a:pt x="0" y="0"/>
                  </a:moveTo>
                  <a:lnTo>
                    <a:pt x="5778302" y="0"/>
                  </a:lnTo>
                  <a:lnTo>
                    <a:pt x="577830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5778302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Segmentación de clientes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984474" y="6461372"/>
            <a:ext cx="8453289" cy="453629"/>
            <a:chOff x="0" y="0"/>
            <a:chExt cx="11271052" cy="6048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71052" cy="604838"/>
            </a:xfrm>
            <a:custGeom>
              <a:avLst/>
              <a:gdLst/>
              <a:ahLst/>
              <a:cxnLst/>
              <a:rect r="r" b="b" t="t" l="l"/>
              <a:pathLst>
                <a:path h="604838" w="11271052">
                  <a:moveTo>
                    <a:pt x="0" y="0"/>
                  </a:moveTo>
                  <a:lnTo>
                    <a:pt x="11271052" y="0"/>
                  </a:lnTo>
                  <a:lnTo>
                    <a:pt x="1127105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1271052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Personalizar ofertas para mejorar la experiencia.</a:t>
              </a:r>
            </a:p>
          </p:txBody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992238" y="7531596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984474" y="7650361"/>
            <a:ext cx="3721299" cy="465088"/>
            <a:chOff x="0" y="0"/>
            <a:chExt cx="4961732" cy="62011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Detección de fraudes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984474" y="8285560"/>
            <a:ext cx="8453289" cy="453629"/>
            <a:chOff x="0" y="0"/>
            <a:chExt cx="11271052" cy="6048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271052" cy="604838"/>
            </a:xfrm>
            <a:custGeom>
              <a:avLst/>
              <a:gdLst/>
              <a:ahLst/>
              <a:cxnLst/>
              <a:rect r="r" b="b" t="t" l="l"/>
              <a:pathLst>
                <a:path h="604838" w="11271052">
                  <a:moveTo>
                    <a:pt x="0" y="0"/>
                  </a:moveTo>
                  <a:lnTo>
                    <a:pt x="11271052" y="0"/>
                  </a:lnTo>
                  <a:lnTo>
                    <a:pt x="1127105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11271052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Monitorizar transacciones para identificar anomalías.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2315616"/>
            <a:ext cx="9279434" cy="930325"/>
            <a:chOff x="0" y="0"/>
            <a:chExt cx="12372578" cy="12404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72578" cy="1240433"/>
            </a:xfrm>
            <a:custGeom>
              <a:avLst/>
              <a:gdLst/>
              <a:ahLst/>
              <a:cxnLst/>
              <a:rect r="r" b="b" t="t" l="l"/>
              <a:pathLst>
                <a:path h="1240433" w="12372578">
                  <a:moveTo>
                    <a:pt x="0" y="0"/>
                  </a:moveTo>
                  <a:lnTo>
                    <a:pt x="12372578" y="0"/>
                  </a:lnTo>
                  <a:lnTo>
                    <a:pt x="12372578" y="1240433"/>
                  </a:lnTo>
                  <a:lnTo>
                    <a:pt x="0" y="1240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372578" cy="12880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Casos de Éxito Empresarial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7475" y="3666381"/>
            <a:ext cx="647402" cy="647402"/>
            <a:chOff x="0" y="0"/>
            <a:chExt cx="863203" cy="863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913632" y="3768477"/>
            <a:ext cx="3624263" cy="465087"/>
            <a:chOff x="0" y="0"/>
            <a:chExt cx="4832350" cy="6201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32350" cy="620117"/>
            </a:xfrm>
            <a:custGeom>
              <a:avLst/>
              <a:gdLst/>
              <a:ahLst/>
              <a:cxnLst/>
              <a:rect r="r" b="b" t="t" l="l"/>
              <a:pathLst>
                <a:path h="620117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832350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Amazon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13632" y="4403675"/>
            <a:ext cx="3624263" cy="1814512"/>
            <a:chOff x="0" y="0"/>
            <a:chExt cx="4832350" cy="24193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32350" cy="2419350"/>
            </a:xfrm>
            <a:custGeom>
              <a:avLst/>
              <a:gdLst/>
              <a:ahLst/>
              <a:cxnLst/>
              <a:rect r="r" b="b" t="t" l="l"/>
              <a:pathLst>
                <a:path h="2419350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4832350" cy="2505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Personaliza recomendaciones y optimiza logística predictiva.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887491" y="3666381"/>
            <a:ext cx="647403" cy="647402"/>
            <a:chOff x="0" y="0"/>
            <a:chExt cx="863203" cy="8632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813649" y="3768477"/>
            <a:ext cx="3624262" cy="465087"/>
            <a:chOff x="0" y="0"/>
            <a:chExt cx="4832350" cy="6201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32350" cy="620117"/>
            </a:xfrm>
            <a:custGeom>
              <a:avLst/>
              <a:gdLst/>
              <a:ahLst/>
              <a:cxnLst/>
              <a:rect r="r" b="b" t="t" l="l"/>
              <a:pathLst>
                <a:path h="620117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832350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Netflix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13649" y="4403675"/>
            <a:ext cx="3624262" cy="1814512"/>
            <a:chOff x="0" y="0"/>
            <a:chExt cx="4832350" cy="24193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32350" cy="2419350"/>
            </a:xfrm>
            <a:custGeom>
              <a:avLst/>
              <a:gdLst/>
              <a:ahLst/>
              <a:cxnLst/>
              <a:rect r="r" b="b" t="t" l="l"/>
              <a:pathLst>
                <a:path h="2419350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4832350" cy="2505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Emplea modelos predictivos para sugerir contenidos personalizados.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87475" y="6780460"/>
            <a:ext cx="647402" cy="647403"/>
            <a:chOff x="0" y="0"/>
            <a:chExt cx="863203" cy="8632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913632" y="6882556"/>
            <a:ext cx="3721299" cy="465088"/>
            <a:chOff x="0" y="0"/>
            <a:chExt cx="4961732" cy="62011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Zara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913632" y="7517755"/>
            <a:ext cx="8524131" cy="453629"/>
            <a:chOff x="0" y="0"/>
            <a:chExt cx="11365508" cy="6048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Gestiona inventarios en tiempo real para reducir costos.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t="0" r="-1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4686895"/>
            <a:ext cx="14062770" cy="930325"/>
            <a:chOff x="0" y="0"/>
            <a:chExt cx="18750360" cy="12404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50359" cy="1240433"/>
            </a:xfrm>
            <a:custGeom>
              <a:avLst/>
              <a:gdLst/>
              <a:ahLst/>
              <a:cxnLst/>
              <a:rect r="r" b="b" t="t" l="l"/>
              <a:pathLst>
                <a:path h="1240433" w="18750359">
                  <a:moveTo>
                    <a:pt x="0" y="0"/>
                  </a:moveTo>
                  <a:lnTo>
                    <a:pt x="18750359" y="0"/>
                  </a:lnTo>
                  <a:lnTo>
                    <a:pt x="18750359" y="1240433"/>
                  </a:lnTo>
                  <a:lnTo>
                    <a:pt x="0" y="1240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8750360" cy="12880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Integración con Sistemas de Información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7475" y="6888212"/>
            <a:ext cx="5160466" cy="293043"/>
            <a:chOff x="0" y="0"/>
            <a:chExt cx="6880622" cy="3907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867906" cy="378079"/>
            </a:xfrm>
            <a:custGeom>
              <a:avLst/>
              <a:gdLst/>
              <a:ahLst/>
              <a:cxnLst/>
              <a:rect r="r" b="b" t="t" l="l"/>
              <a:pathLst>
                <a:path h="378079" w="6867906">
                  <a:moveTo>
                    <a:pt x="0" y="158750"/>
                  </a:moveTo>
                  <a:cubicBezTo>
                    <a:pt x="0" y="71120"/>
                    <a:pt x="73279" y="0"/>
                    <a:pt x="163830" y="0"/>
                  </a:cubicBezTo>
                  <a:lnTo>
                    <a:pt x="6704076" y="0"/>
                  </a:lnTo>
                  <a:cubicBezTo>
                    <a:pt x="6794500" y="0"/>
                    <a:pt x="6867906" y="71120"/>
                    <a:pt x="6867906" y="158750"/>
                  </a:cubicBezTo>
                  <a:lnTo>
                    <a:pt x="6867906" y="219202"/>
                  </a:lnTo>
                  <a:cubicBezTo>
                    <a:pt x="6867906" y="306832"/>
                    <a:pt x="6794627" y="377952"/>
                    <a:pt x="6704076" y="377952"/>
                  </a:cubicBezTo>
                  <a:lnTo>
                    <a:pt x="163830" y="377952"/>
                  </a:lnTo>
                  <a:cubicBezTo>
                    <a:pt x="73279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80606" cy="390652"/>
            </a:xfrm>
            <a:custGeom>
              <a:avLst/>
              <a:gdLst/>
              <a:ahLst/>
              <a:cxnLst/>
              <a:rect r="r" b="b" t="t" l="l"/>
              <a:pathLst>
                <a:path h="390652" w="6880606">
                  <a:moveTo>
                    <a:pt x="0" y="165100"/>
                  </a:moveTo>
                  <a:cubicBezTo>
                    <a:pt x="0" y="73787"/>
                    <a:pt x="76327" y="0"/>
                    <a:pt x="170180" y="0"/>
                  </a:cubicBezTo>
                  <a:lnTo>
                    <a:pt x="6710426" y="0"/>
                  </a:lnTo>
                  <a:lnTo>
                    <a:pt x="6710426" y="6350"/>
                  </a:lnTo>
                  <a:lnTo>
                    <a:pt x="6710426" y="0"/>
                  </a:lnTo>
                  <a:cubicBezTo>
                    <a:pt x="6804279" y="0"/>
                    <a:pt x="6880606" y="73787"/>
                    <a:pt x="6880606" y="165100"/>
                  </a:cubicBezTo>
                  <a:lnTo>
                    <a:pt x="6874256" y="165100"/>
                  </a:lnTo>
                  <a:lnTo>
                    <a:pt x="6880606" y="165100"/>
                  </a:lnTo>
                  <a:lnTo>
                    <a:pt x="6880606" y="225552"/>
                  </a:lnTo>
                  <a:lnTo>
                    <a:pt x="6874256" y="225552"/>
                  </a:lnTo>
                  <a:lnTo>
                    <a:pt x="6880606" y="225552"/>
                  </a:lnTo>
                  <a:cubicBezTo>
                    <a:pt x="6880606" y="316992"/>
                    <a:pt x="6804279" y="390652"/>
                    <a:pt x="6710426" y="390652"/>
                  </a:cubicBezTo>
                  <a:lnTo>
                    <a:pt x="6710426" y="384302"/>
                  </a:lnTo>
                  <a:lnTo>
                    <a:pt x="6710426" y="390652"/>
                  </a:lnTo>
                  <a:lnTo>
                    <a:pt x="170180" y="390652"/>
                  </a:lnTo>
                  <a:lnTo>
                    <a:pt x="170180" y="384302"/>
                  </a:lnTo>
                  <a:lnTo>
                    <a:pt x="170180" y="390652"/>
                  </a:lnTo>
                  <a:cubicBezTo>
                    <a:pt x="76327" y="390652"/>
                    <a:pt x="0" y="316865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180" y="377952"/>
                  </a:cubicBezTo>
                  <a:lnTo>
                    <a:pt x="6710426" y="377952"/>
                  </a:lnTo>
                  <a:cubicBezTo>
                    <a:pt x="6797548" y="377952"/>
                    <a:pt x="6867906" y="309499"/>
                    <a:pt x="6867906" y="225552"/>
                  </a:cubicBezTo>
                  <a:lnTo>
                    <a:pt x="6867906" y="165100"/>
                  </a:lnTo>
                  <a:cubicBezTo>
                    <a:pt x="6867906" y="81153"/>
                    <a:pt x="6797548" y="12700"/>
                    <a:pt x="6710426" y="12700"/>
                  </a:cubicBezTo>
                  <a:lnTo>
                    <a:pt x="170180" y="12700"/>
                  </a:lnTo>
                  <a:lnTo>
                    <a:pt x="170180" y="6350"/>
                  </a:lnTo>
                  <a:lnTo>
                    <a:pt x="170180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92238" y="7601694"/>
            <a:ext cx="4316909" cy="465088"/>
            <a:chOff x="0" y="0"/>
            <a:chExt cx="5755878" cy="6201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55879" cy="620117"/>
            </a:xfrm>
            <a:custGeom>
              <a:avLst/>
              <a:gdLst/>
              <a:ahLst/>
              <a:cxnLst/>
              <a:rect r="r" b="b" t="t" l="l"/>
              <a:pathLst>
                <a:path h="620117" w="5755879">
                  <a:moveTo>
                    <a:pt x="0" y="0"/>
                  </a:moveTo>
                  <a:lnTo>
                    <a:pt x="5755879" y="0"/>
                  </a:lnTo>
                  <a:lnTo>
                    <a:pt x="5755879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5755878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Conexión con ERP y CRM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8236892"/>
            <a:ext cx="5150941" cy="907256"/>
            <a:chOff x="0" y="0"/>
            <a:chExt cx="6867922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867922" cy="1209675"/>
            </a:xfrm>
            <a:custGeom>
              <a:avLst/>
              <a:gdLst/>
              <a:ahLst/>
              <a:cxnLst/>
              <a:rect r="r" b="b" t="t" l="l"/>
              <a:pathLst>
                <a:path h="1209675" w="6867922">
                  <a:moveTo>
                    <a:pt x="0" y="0"/>
                  </a:moveTo>
                  <a:lnTo>
                    <a:pt x="6867922" y="0"/>
                  </a:lnTo>
                  <a:lnTo>
                    <a:pt x="6867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6867922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Permite consolidar datos de diferentes áreas.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563617" y="6462861"/>
            <a:ext cx="5160615" cy="293043"/>
            <a:chOff x="0" y="0"/>
            <a:chExt cx="6880820" cy="3907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6868160" cy="378079"/>
            </a:xfrm>
            <a:custGeom>
              <a:avLst/>
              <a:gdLst/>
              <a:ahLst/>
              <a:cxnLst/>
              <a:rect r="r" b="b" t="t" l="l"/>
              <a:pathLst>
                <a:path h="378079" w="6868160">
                  <a:moveTo>
                    <a:pt x="0" y="158750"/>
                  </a:moveTo>
                  <a:cubicBezTo>
                    <a:pt x="0" y="71120"/>
                    <a:pt x="73279" y="0"/>
                    <a:pt x="163830" y="0"/>
                  </a:cubicBezTo>
                  <a:lnTo>
                    <a:pt x="6704330" y="0"/>
                  </a:lnTo>
                  <a:cubicBezTo>
                    <a:pt x="6794754" y="0"/>
                    <a:pt x="6868160" y="71120"/>
                    <a:pt x="6868160" y="158750"/>
                  </a:cubicBezTo>
                  <a:lnTo>
                    <a:pt x="6868160" y="219202"/>
                  </a:lnTo>
                  <a:cubicBezTo>
                    <a:pt x="6868160" y="306832"/>
                    <a:pt x="6794881" y="377952"/>
                    <a:pt x="6704330" y="377952"/>
                  </a:cubicBezTo>
                  <a:lnTo>
                    <a:pt x="163830" y="377952"/>
                  </a:lnTo>
                  <a:cubicBezTo>
                    <a:pt x="73279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880860" cy="390652"/>
            </a:xfrm>
            <a:custGeom>
              <a:avLst/>
              <a:gdLst/>
              <a:ahLst/>
              <a:cxnLst/>
              <a:rect r="r" b="b" t="t" l="l"/>
              <a:pathLst>
                <a:path h="390652" w="6880860">
                  <a:moveTo>
                    <a:pt x="0" y="165100"/>
                  </a:moveTo>
                  <a:cubicBezTo>
                    <a:pt x="0" y="73787"/>
                    <a:pt x="76327" y="0"/>
                    <a:pt x="170180" y="0"/>
                  </a:cubicBezTo>
                  <a:lnTo>
                    <a:pt x="6710680" y="0"/>
                  </a:lnTo>
                  <a:lnTo>
                    <a:pt x="6710680" y="6350"/>
                  </a:lnTo>
                  <a:lnTo>
                    <a:pt x="6710680" y="0"/>
                  </a:lnTo>
                  <a:cubicBezTo>
                    <a:pt x="6804533" y="0"/>
                    <a:pt x="6880860" y="73787"/>
                    <a:pt x="6880860" y="165100"/>
                  </a:cubicBezTo>
                  <a:lnTo>
                    <a:pt x="6874510" y="165100"/>
                  </a:lnTo>
                  <a:lnTo>
                    <a:pt x="6880860" y="165100"/>
                  </a:lnTo>
                  <a:lnTo>
                    <a:pt x="6880860" y="225552"/>
                  </a:lnTo>
                  <a:lnTo>
                    <a:pt x="6874510" y="225552"/>
                  </a:lnTo>
                  <a:lnTo>
                    <a:pt x="6880860" y="225552"/>
                  </a:lnTo>
                  <a:cubicBezTo>
                    <a:pt x="6880860" y="316992"/>
                    <a:pt x="6804533" y="390652"/>
                    <a:pt x="6710680" y="390652"/>
                  </a:cubicBezTo>
                  <a:lnTo>
                    <a:pt x="6710680" y="384302"/>
                  </a:lnTo>
                  <a:lnTo>
                    <a:pt x="6710680" y="390652"/>
                  </a:lnTo>
                  <a:lnTo>
                    <a:pt x="170180" y="390652"/>
                  </a:lnTo>
                  <a:lnTo>
                    <a:pt x="170180" y="384302"/>
                  </a:lnTo>
                  <a:lnTo>
                    <a:pt x="170180" y="390652"/>
                  </a:lnTo>
                  <a:cubicBezTo>
                    <a:pt x="76327" y="390652"/>
                    <a:pt x="0" y="316865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180" y="377952"/>
                  </a:cubicBezTo>
                  <a:lnTo>
                    <a:pt x="6710680" y="377952"/>
                  </a:lnTo>
                  <a:cubicBezTo>
                    <a:pt x="6797802" y="377952"/>
                    <a:pt x="6868160" y="309499"/>
                    <a:pt x="6868160" y="225552"/>
                  </a:cubicBezTo>
                  <a:lnTo>
                    <a:pt x="6868160" y="165100"/>
                  </a:lnTo>
                  <a:cubicBezTo>
                    <a:pt x="6868160" y="81153"/>
                    <a:pt x="6797802" y="12700"/>
                    <a:pt x="6710680" y="12700"/>
                  </a:cubicBezTo>
                  <a:lnTo>
                    <a:pt x="170180" y="12700"/>
                  </a:lnTo>
                  <a:lnTo>
                    <a:pt x="170180" y="6350"/>
                  </a:lnTo>
                  <a:lnTo>
                    <a:pt x="170180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568380" y="7176344"/>
            <a:ext cx="4719340" cy="465088"/>
            <a:chOff x="0" y="0"/>
            <a:chExt cx="6292453" cy="6201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292454" cy="620117"/>
            </a:xfrm>
            <a:custGeom>
              <a:avLst/>
              <a:gdLst/>
              <a:ahLst/>
              <a:cxnLst/>
              <a:rect r="r" b="b" t="t" l="l"/>
              <a:pathLst>
                <a:path h="620117" w="6292454">
                  <a:moveTo>
                    <a:pt x="0" y="0"/>
                  </a:moveTo>
                  <a:lnTo>
                    <a:pt x="6292454" y="0"/>
                  </a:lnTo>
                  <a:lnTo>
                    <a:pt x="6292454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6292453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Automatización de reportes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568380" y="7811541"/>
            <a:ext cx="5151090" cy="907256"/>
            <a:chOff x="0" y="0"/>
            <a:chExt cx="6868120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868120" cy="1209675"/>
            </a:xfrm>
            <a:custGeom>
              <a:avLst/>
              <a:gdLst/>
              <a:ahLst/>
              <a:cxnLst/>
              <a:rect r="r" b="b" t="t" l="l"/>
              <a:pathLst>
                <a:path h="1209675" w="6868120">
                  <a:moveTo>
                    <a:pt x="0" y="0"/>
                  </a:moveTo>
                  <a:lnTo>
                    <a:pt x="6868120" y="0"/>
                  </a:lnTo>
                  <a:lnTo>
                    <a:pt x="686812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686812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Genera dashboards dinámicos para monitoreo continuo.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139910" y="6037659"/>
            <a:ext cx="5160615" cy="293043"/>
            <a:chOff x="0" y="0"/>
            <a:chExt cx="6880820" cy="39072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6868160" cy="378079"/>
            </a:xfrm>
            <a:custGeom>
              <a:avLst/>
              <a:gdLst/>
              <a:ahLst/>
              <a:cxnLst/>
              <a:rect r="r" b="b" t="t" l="l"/>
              <a:pathLst>
                <a:path h="378079" w="6868160">
                  <a:moveTo>
                    <a:pt x="0" y="158750"/>
                  </a:moveTo>
                  <a:cubicBezTo>
                    <a:pt x="0" y="71120"/>
                    <a:pt x="73279" y="0"/>
                    <a:pt x="163830" y="0"/>
                  </a:cubicBezTo>
                  <a:lnTo>
                    <a:pt x="6704330" y="0"/>
                  </a:lnTo>
                  <a:cubicBezTo>
                    <a:pt x="6794754" y="0"/>
                    <a:pt x="6868160" y="71120"/>
                    <a:pt x="6868160" y="158750"/>
                  </a:cubicBezTo>
                  <a:lnTo>
                    <a:pt x="6868160" y="219202"/>
                  </a:lnTo>
                  <a:cubicBezTo>
                    <a:pt x="6868160" y="306832"/>
                    <a:pt x="6794881" y="377952"/>
                    <a:pt x="6704330" y="377952"/>
                  </a:cubicBezTo>
                  <a:lnTo>
                    <a:pt x="163830" y="377952"/>
                  </a:lnTo>
                  <a:cubicBezTo>
                    <a:pt x="73279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880860" cy="390652"/>
            </a:xfrm>
            <a:custGeom>
              <a:avLst/>
              <a:gdLst/>
              <a:ahLst/>
              <a:cxnLst/>
              <a:rect r="r" b="b" t="t" l="l"/>
              <a:pathLst>
                <a:path h="390652" w="6880860">
                  <a:moveTo>
                    <a:pt x="0" y="165100"/>
                  </a:moveTo>
                  <a:cubicBezTo>
                    <a:pt x="0" y="73787"/>
                    <a:pt x="76327" y="0"/>
                    <a:pt x="170180" y="0"/>
                  </a:cubicBezTo>
                  <a:lnTo>
                    <a:pt x="6710680" y="0"/>
                  </a:lnTo>
                  <a:lnTo>
                    <a:pt x="6710680" y="6350"/>
                  </a:lnTo>
                  <a:lnTo>
                    <a:pt x="6710680" y="0"/>
                  </a:lnTo>
                  <a:cubicBezTo>
                    <a:pt x="6804533" y="0"/>
                    <a:pt x="6880860" y="73787"/>
                    <a:pt x="6880860" y="165100"/>
                  </a:cubicBezTo>
                  <a:lnTo>
                    <a:pt x="6874510" y="165100"/>
                  </a:lnTo>
                  <a:lnTo>
                    <a:pt x="6880860" y="165100"/>
                  </a:lnTo>
                  <a:lnTo>
                    <a:pt x="6880860" y="225552"/>
                  </a:lnTo>
                  <a:lnTo>
                    <a:pt x="6874510" y="225552"/>
                  </a:lnTo>
                  <a:lnTo>
                    <a:pt x="6880860" y="225552"/>
                  </a:lnTo>
                  <a:cubicBezTo>
                    <a:pt x="6880860" y="316992"/>
                    <a:pt x="6804533" y="390652"/>
                    <a:pt x="6710680" y="390652"/>
                  </a:cubicBezTo>
                  <a:lnTo>
                    <a:pt x="6710680" y="384302"/>
                  </a:lnTo>
                  <a:lnTo>
                    <a:pt x="6710680" y="390652"/>
                  </a:lnTo>
                  <a:lnTo>
                    <a:pt x="170180" y="390652"/>
                  </a:lnTo>
                  <a:lnTo>
                    <a:pt x="170180" y="384302"/>
                  </a:lnTo>
                  <a:lnTo>
                    <a:pt x="170180" y="390652"/>
                  </a:lnTo>
                  <a:cubicBezTo>
                    <a:pt x="76327" y="390652"/>
                    <a:pt x="0" y="316865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180" y="377952"/>
                  </a:cubicBezTo>
                  <a:lnTo>
                    <a:pt x="6710680" y="377952"/>
                  </a:lnTo>
                  <a:cubicBezTo>
                    <a:pt x="6797802" y="377952"/>
                    <a:pt x="6868160" y="309499"/>
                    <a:pt x="6868160" y="225552"/>
                  </a:cubicBezTo>
                  <a:lnTo>
                    <a:pt x="6868160" y="165100"/>
                  </a:lnTo>
                  <a:cubicBezTo>
                    <a:pt x="6868160" y="81153"/>
                    <a:pt x="6797802" y="12700"/>
                    <a:pt x="6710680" y="12700"/>
                  </a:cubicBezTo>
                  <a:lnTo>
                    <a:pt x="170180" y="12700"/>
                  </a:lnTo>
                  <a:lnTo>
                    <a:pt x="170180" y="6350"/>
                  </a:lnTo>
                  <a:lnTo>
                    <a:pt x="170180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144672" y="6751141"/>
            <a:ext cx="4072235" cy="465088"/>
            <a:chOff x="0" y="0"/>
            <a:chExt cx="5429647" cy="62011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429647" cy="620117"/>
            </a:xfrm>
            <a:custGeom>
              <a:avLst/>
              <a:gdLst/>
              <a:ahLst/>
              <a:cxnLst/>
              <a:rect r="r" b="b" t="t" l="l"/>
              <a:pathLst>
                <a:path h="620117" w="5429647">
                  <a:moveTo>
                    <a:pt x="0" y="0"/>
                  </a:moveTo>
                  <a:lnTo>
                    <a:pt x="5429647" y="0"/>
                  </a:lnTo>
                  <a:lnTo>
                    <a:pt x="5429647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5429647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Visión 360° del negocio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44672" y="7386340"/>
            <a:ext cx="5151090" cy="907256"/>
            <a:chOff x="0" y="0"/>
            <a:chExt cx="6868120" cy="12096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868120" cy="1209675"/>
            </a:xfrm>
            <a:custGeom>
              <a:avLst/>
              <a:gdLst/>
              <a:ahLst/>
              <a:cxnLst/>
              <a:rect r="r" b="b" t="t" l="l"/>
              <a:pathLst>
                <a:path h="1209675" w="6868120">
                  <a:moveTo>
                    <a:pt x="0" y="0"/>
                  </a:moveTo>
                  <a:lnTo>
                    <a:pt x="6868120" y="0"/>
                  </a:lnTo>
                  <a:lnTo>
                    <a:pt x="686812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686812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Integrar información para análisis completos.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DAGn11qgO3o</dc:identifier>
  <dcterms:modified xsi:type="dcterms:W3CDTF">2011-08-01T06:04:30Z</dcterms:modified>
  <cp:revision>1</cp:revision>
  <dc:title>clase3.pptx</dc:title>
</cp:coreProperties>
</file>